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6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6" r:id="rId12"/>
    <p:sldId id="283" r:id="rId13"/>
    <p:sldId id="285" r:id="rId14"/>
    <p:sldId id="284" r:id="rId15"/>
    <p:sldId id="286" r:id="rId16"/>
    <p:sldId id="265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9" r:id="rId27"/>
    <p:sldId id="276" r:id="rId28"/>
    <p:sldId id="280" r:id="rId29"/>
    <p:sldId id="277" r:id="rId30"/>
    <p:sldId id="278" r:id="rId31"/>
    <p:sldId id="281" r:id="rId32"/>
    <p:sldId id="28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4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6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8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17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456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91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359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887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42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18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876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13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40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3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3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5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5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09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41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4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387E546E-34B5-459B-AE3A-D3A962765939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D1C9E49-4FD9-479C-99AE-7AA9F5E58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8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12/16/2024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srgbClr val="D1282E"/>
                </a:solidFill>
              </a:rPr>
              <a:pPr/>
              <a:t>‹#›</a:t>
            </a:fld>
            <a:endParaRPr lang="en-US">
              <a:solidFill>
                <a:srgbClr val="D1282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A6F1-49D5-CC1A-497F-33EB1E1AB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Bayesian </a:t>
            </a:r>
            <a:br>
              <a:rPr lang="en-US" dirty="0"/>
            </a:br>
            <a:r>
              <a:rPr lang="en-US" dirty="0"/>
              <a:t>R-matrix Inference Code Kit (</a:t>
            </a:r>
            <a:r>
              <a:rPr lang="en-US" dirty="0" err="1"/>
              <a:t>BRICk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12EE2-95F2-122C-C858-F9B0FAA66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deBoer – University of Notre Dame</a:t>
            </a:r>
          </a:p>
          <a:p>
            <a:r>
              <a:rPr lang="en-US" dirty="0"/>
              <a:t>Dublin, OH campus of Ohio University, December 17 &amp; 18, 2024</a:t>
            </a:r>
          </a:p>
        </p:txBody>
      </p:sp>
      <p:pic>
        <p:nvPicPr>
          <p:cNvPr id="4" name="Picture 8" descr="Logos | University Branding | On Message | University of Notre Dame">
            <a:extLst>
              <a:ext uri="{FF2B5EF4-FFF2-40B4-BE49-F238E27FC236}">
                <a16:creationId xmlns:a16="http://schemas.microsoft.com/office/drawing/2014/main" id="{245ADB9A-5E09-9838-9F1A-D2786614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41" y="5257799"/>
            <a:ext cx="36957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ational Science Foundation - Wikipedia">
            <a:extLst>
              <a:ext uri="{FF2B5EF4-FFF2-40B4-BE49-F238E27FC236}">
                <a16:creationId xmlns:a16="http://schemas.microsoft.com/office/drawing/2014/main" id="{8DB7D9AE-A5D9-D69B-4CC8-15C78F55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21" y="4851133"/>
            <a:ext cx="1737359" cy="173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D9F2E-35C6-7843-6071-CF718EF43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606" y="5201393"/>
            <a:ext cx="4194476" cy="10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491" y="152400"/>
            <a:ext cx="6881091" cy="5562981"/>
          </a:xfrm>
        </p:spPr>
        <p:txBody>
          <a:bodyPr>
            <a:normAutofit fontScale="47500" lnSpcReduction="20000"/>
          </a:bodyPr>
          <a:lstStyle/>
          <a:p>
            <a:r>
              <a:rPr lang="en-US" sz="5900" i="1" dirty="0"/>
              <a:t>R</a:t>
            </a:r>
            <a:r>
              <a:rPr lang="en-US" sz="5900" dirty="0"/>
              <a:t>-matrix reaction framework for low energy nuclear reactions (JINA project)</a:t>
            </a:r>
          </a:p>
          <a:p>
            <a:endParaRPr lang="en-US" sz="5900" dirty="0"/>
          </a:p>
          <a:p>
            <a:r>
              <a:rPr lang="en-US" sz="2500" dirty="0"/>
              <a:t>Based on the FORTRAN code, AZURE, </a:t>
            </a:r>
          </a:p>
          <a:p>
            <a:r>
              <a:rPr lang="en-US" sz="2500" dirty="0"/>
              <a:t>developed by R.E. Azuma </a:t>
            </a:r>
            <a:r>
              <a:rPr lang="en-US" sz="2500" dirty="0">
                <a:latin typeface="Calibri"/>
              </a:rPr>
              <a:t>→</a:t>
            </a:r>
            <a:endParaRPr lang="en-US" sz="2500" dirty="0"/>
          </a:p>
          <a:p>
            <a:endParaRPr lang="en-US" sz="2500" dirty="0"/>
          </a:p>
          <a:p>
            <a:r>
              <a:rPr lang="en-US" sz="2500" dirty="0"/>
              <a:t>Written in C++, Graphical Interface created with Q(w)t</a:t>
            </a:r>
          </a:p>
          <a:p>
            <a:r>
              <a:rPr lang="en-US" sz="2500" dirty="0"/>
              <a:t>	Ethan </a:t>
            </a:r>
            <a:r>
              <a:rPr lang="en-US" sz="2500" dirty="0" err="1"/>
              <a:t>Uberseder</a:t>
            </a:r>
            <a:r>
              <a:rPr lang="en-US" sz="2500" dirty="0"/>
              <a:t> </a:t>
            </a:r>
            <a:r>
              <a:rPr lang="en-US" sz="2500" dirty="0">
                <a:latin typeface="Calibri"/>
              </a:rPr>
              <a:t>→</a:t>
            </a:r>
            <a:endParaRPr lang="en-US" sz="2500" dirty="0"/>
          </a:p>
          <a:p>
            <a:r>
              <a:rPr lang="en-US" sz="2500" dirty="0"/>
              <a:t>	Released in 2012</a:t>
            </a:r>
          </a:p>
          <a:p>
            <a:endParaRPr lang="en-US" sz="2500" dirty="0"/>
          </a:p>
          <a:p>
            <a:r>
              <a:rPr lang="en-US" sz="2500" dirty="0"/>
              <a:t>Utilizes currently maintained public libraries</a:t>
            </a:r>
          </a:p>
          <a:p>
            <a:pPr lvl="1"/>
            <a:r>
              <a:rPr lang="en-US" sz="2500" dirty="0"/>
              <a:t>MINUIT2</a:t>
            </a:r>
          </a:p>
          <a:p>
            <a:pPr lvl="1"/>
            <a:r>
              <a:rPr lang="en-US" sz="2500" dirty="0"/>
              <a:t>GNU Scientific Library</a:t>
            </a:r>
          </a:p>
          <a:p>
            <a:pPr lvl="1"/>
            <a:endParaRPr lang="en-US" sz="2500" dirty="0"/>
          </a:p>
          <a:p>
            <a:r>
              <a:rPr lang="en-US" sz="2500" dirty="0"/>
              <a:t>Open Source </a:t>
            </a:r>
          </a:p>
          <a:p>
            <a:r>
              <a:rPr lang="en-US" sz="2500" dirty="0"/>
              <a:t>Multiple entrance/exit channels </a:t>
            </a:r>
          </a:p>
          <a:p>
            <a:pPr lvl="1"/>
            <a:r>
              <a:rPr lang="en-US" sz="2500" dirty="0"/>
              <a:t>Particle, particle</a:t>
            </a:r>
          </a:p>
          <a:p>
            <a:pPr lvl="1"/>
            <a:r>
              <a:rPr lang="en-US" sz="2500" dirty="0"/>
              <a:t>Particle, gamma</a:t>
            </a:r>
          </a:p>
          <a:p>
            <a:pPr lvl="1"/>
            <a:r>
              <a:rPr lang="en-US" sz="2500" dirty="0"/>
              <a:t>Beta delayed particle emission</a:t>
            </a:r>
          </a:p>
          <a:p>
            <a:endParaRPr lang="en-US" sz="2500" dirty="0"/>
          </a:p>
          <a:p>
            <a:r>
              <a:rPr lang="en-US" sz="2500" dirty="0"/>
              <a:t>External capture calculation with E1 and E2</a:t>
            </a:r>
          </a:p>
          <a:p>
            <a:endParaRPr lang="en-US" sz="25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27" y="5527654"/>
            <a:ext cx="2530840" cy="10515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AZURE2</a:t>
            </a:r>
            <a:br>
              <a:rPr lang="en-US" dirty="0">
                <a:solidFill>
                  <a:srgbClr val="0070C0"/>
                </a:solidFill>
              </a:rPr>
            </a:b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1027" name="Picture 3" descr="C:\Users\James\AppData\Roaming\F-Secure SSH\temp\azur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5967" y="5575988"/>
            <a:ext cx="1142619" cy="1142619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6"/>
          <a:stretch/>
        </p:blipFill>
        <p:spPr>
          <a:xfrm>
            <a:off x="3655776" y="2551177"/>
            <a:ext cx="912168" cy="10430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173" y="6220074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azure.nd.edu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32" y="1019529"/>
            <a:ext cx="1111132" cy="12630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32D172-B9BF-6434-31F3-E8D1901E1F31}"/>
              </a:ext>
            </a:extLst>
          </p:cNvPr>
          <p:cNvSpPr txBox="1"/>
          <p:nvPr/>
        </p:nvSpPr>
        <p:spPr>
          <a:xfrm>
            <a:off x="4271664" y="5893828"/>
            <a:ext cx="2065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Citing articles: 211</a:t>
            </a:r>
          </a:p>
          <a:p>
            <a:r>
              <a:rPr lang="en-US" dirty="0"/>
              <a:t>(12/1/2024)</a:t>
            </a:r>
          </a:p>
        </p:txBody>
      </p:sp>
    </p:spTree>
    <p:extLst>
      <p:ext uri="{BB962C8B-B14F-4D97-AF65-F5344CB8AC3E}">
        <p14:creationId xmlns:p14="http://schemas.microsoft.com/office/powerpoint/2010/main" val="333405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C1AE-70DC-9AF7-47CA-3E9C812B8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8"/>
            <a:ext cx="9006038" cy="1371600"/>
          </a:xfrm>
        </p:spPr>
        <p:txBody>
          <a:bodyPr/>
          <a:lstStyle/>
          <a:p>
            <a:r>
              <a:rPr lang="en-US" dirty="0"/>
              <a:t>AZURE2 Modes of operation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2B068-B910-0DBB-FB55-05F457EE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" y="2400399"/>
            <a:ext cx="6171560" cy="3289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C8E71-48FE-96F2-529F-E45BFBA58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594" y="2690085"/>
            <a:ext cx="5495610" cy="2710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C438C2-51E3-AF3A-05ED-E92BAFADD28E}"/>
              </a:ext>
            </a:extLst>
          </p:cNvPr>
          <p:cNvSpPr txBox="1"/>
          <p:nvPr/>
        </p:nvSpPr>
        <p:spPr>
          <a:xfrm>
            <a:off x="191820" y="1861386"/>
            <a:ext cx="590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Makes setting up calculations and often doing fits easier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5D553-C83A-D849-CDB7-F4A7C913FD7D}"/>
              </a:ext>
            </a:extLst>
          </p:cNvPr>
          <p:cNvSpPr txBox="1"/>
          <p:nvPr/>
        </p:nvSpPr>
        <p:spPr>
          <a:xfrm>
            <a:off x="7098083" y="1861386"/>
            <a:ext cx="437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useful for automating processes and can be called by other codes.</a:t>
            </a:r>
          </a:p>
        </p:txBody>
      </p:sp>
    </p:spTree>
    <p:extLst>
      <p:ext uri="{BB962C8B-B14F-4D97-AF65-F5344CB8AC3E}">
        <p14:creationId xmlns:p14="http://schemas.microsoft.com/office/powerpoint/2010/main" val="40895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4FDE-BA46-4212-A7B7-502E0F78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212488"/>
            <a:ext cx="10706101" cy="902096"/>
          </a:xfrm>
        </p:spPr>
        <p:txBody>
          <a:bodyPr/>
          <a:lstStyle/>
          <a:p>
            <a:r>
              <a:rPr lang="en-US" dirty="0"/>
              <a:t>AZURE2 uncertainty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B0728-6299-4AAC-AFB6-EEF3B79B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00" y="1564717"/>
            <a:ext cx="6608875" cy="46297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EAD49E-5B9C-435D-9D5E-EB9AA1EDAB7F}"/>
              </a:ext>
            </a:extLst>
          </p:cNvPr>
          <p:cNvSpPr txBox="1"/>
          <p:nvPr/>
        </p:nvSpPr>
        <p:spPr>
          <a:xfrm>
            <a:off x="6373132" y="6194464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Thompson </a:t>
            </a:r>
            <a:r>
              <a:rPr lang="en-US" i="1" dirty="0"/>
              <a:t>et al</a:t>
            </a:r>
            <a:r>
              <a:rPr lang="en-US" dirty="0"/>
              <a:t>. (2019)</a:t>
            </a:r>
          </a:p>
        </p:txBody>
      </p:sp>
    </p:spTree>
    <p:extLst>
      <p:ext uri="{BB962C8B-B14F-4D97-AF65-F5344CB8AC3E}">
        <p14:creationId xmlns:p14="http://schemas.microsoft.com/office/powerpoint/2010/main" val="54309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865EF3-5DC9-4018-BB49-ECEF6D57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1" y="1933575"/>
            <a:ext cx="3724274" cy="3524250"/>
          </a:xfrm>
        </p:spPr>
        <p:txBody>
          <a:bodyPr/>
          <a:lstStyle/>
          <a:p>
            <a:r>
              <a:rPr lang="en-US" dirty="0"/>
              <a:t>How can we easily implement Bayesian uncertainty algorithms into AZURE2?</a:t>
            </a:r>
          </a:p>
          <a:p>
            <a:r>
              <a:rPr lang="en-US" dirty="0"/>
              <a:t>How can we easily test different ones?</a:t>
            </a:r>
          </a:p>
          <a:p>
            <a:r>
              <a:rPr lang="en-US" dirty="0"/>
              <a:t>There are many great routines already available in Python, but AZURE2 is written in C++.</a:t>
            </a:r>
          </a:p>
        </p:txBody>
      </p:sp>
      <p:pic>
        <p:nvPicPr>
          <p:cNvPr id="2052" name="Picture 4" descr="Square Peg, Round Hole. If you're anything like me, you may… | by Al Dea |  Careerschooled | Medium">
            <a:extLst>
              <a:ext uri="{FF2B5EF4-FFF2-40B4-BE49-F238E27FC236}">
                <a16:creationId xmlns:a16="http://schemas.microsoft.com/office/drawing/2014/main" id="{41772972-B151-40D6-9E22-E25CC340D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789810"/>
            <a:ext cx="7429500" cy="52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63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NY is You, Me, Everybody | Ground Control">
            <a:extLst>
              <a:ext uri="{FF2B5EF4-FFF2-40B4-BE49-F238E27FC236}">
                <a16:creationId xmlns:a16="http://schemas.microsoft.com/office/drawing/2014/main" id="{C8E5A35A-884E-4DE5-80A1-11CE0631F0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580" y="1457325"/>
            <a:ext cx="7897769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60608D93-6664-474E-A915-3D4394329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1" y="1933575"/>
            <a:ext cx="3724274" cy="3524250"/>
          </a:xfrm>
        </p:spPr>
        <p:txBody>
          <a:bodyPr/>
          <a:lstStyle/>
          <a:p>
            <a:r>
              <a:rPr lang="en-US" dirty="0"/>
              <a:t>How can we easily implement Bayesian uncertainty algorithms into AZURE2?</a:t>
            </a:r>
          </a:p>
          <a:p>
            <a:r>
              <a:rPr lang="en-US" dirty="0"/>
              <a:t>How can we easily test different ones?</a:t>
            </a:r>
          </a:p>
          <a:p>
            <a:r>
              <a:rPr lang="en-US" dirty="0"/>
              <a:t>There are many great routines already available in Python, but AZURE2 is written in C++.</a:t>
            </a:r>
          </a:p>
        </p:txBody>
      </p:sp>
    </p:spTree>
    <p:extLst>
      <p:ext uri="{BB962C8B-B14F-4D97-AF65-F5344CB8AC3E}">
        <p14:creationId xmlns:p14="http://schemas.microsoft.com/office/powerpoint/2010/main" val="3876992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D76A-AAAB-F06A-F612-C73C3727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8478"/>
            <a:ext cx="9875520" cy="1356360"/>
          </a:xfrm>
        </p:spPr>
        <p:txBody>
          <a:bodyPr/>
          <a:lstStyle/>
          <a:p>
            <a:r>
              <a:rPr lang="en-US" dirty="0"/>
              <a:t>How can we implement these things in AZURE2?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4AEB1-3DA5-8308-9B10-485066143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9" y="2718490"/>
            <a:ext cx="6806191" cy="3887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3BEE5-731C-8108-8340-FF778CFD57CA}"/>
              </a:ext>
            </a:extLst>
          </p:cNvPr>
          <p:cNvSpPr txBox="1"/>
          <p:nvPr/>
        </p:nvSpPr>
        <p:spPr>
          <a:xfrm>
            <a:off x="1966945" y="2423641"/>
            <a:ext cx="429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https://bandframework.github.io/software/</a:t>
            </a:r>
          </a:p>
        </p:txBody>
      </p:sp>
      <p:pic>
        <p:nvPicPr>
          <p:cNvPr id="3076" name="Picture 4" descr="BAND Collaboration - Team">
            <a:extLst>
              <a:ext uri="{FF2B5EF4-FFF2-40B4-BE49-F238E27FC236}">
                <a16:creationId xmlns:a16="http://schemas.microsoft.com/office/drawing/2014/main" id="{869BF3B2-28BE-0BD6-028B-0DFF5869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73" y="2030557"/>
            <a:ext cx="27527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43BB9-FA08-8ECF-731F-8A6E86208FD4}"/>
              </a:ext>
            </a:extLst>
          </p:cNvPr>
          <p:cNvSpPr txBox="1"/>
          <p:nvPr/>
        </p:nvSpPr>
        <p:spPr>
          <a:xfrm>
            <a:off x="8889041" y="5421746"/>
            <a:ext cx="176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Daniel Odell, 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786F6-22BA-BC46-7752-A62A8E493B3D}"/>
              </a:ext>
            </a:extLst>
          </p:cNvPr>
          <p:cNvSpPr/>
          <p:nvPr/>
        </p:nvSpPr>
        <p:spPr>
          <a:xfrm>
            <a:off x="3149600" y="4636655"/>
            <a:ext cx="701964" cy="277090"/>
          </a:xfrm>
          <a:prstGeom prst="rect">
            <a:avLst/>
          </a:prstGeom>
          <a:noFill/>
          <a:ln w="349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91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6B8E-C14A-9A8F-ACBD-191040484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57F43-6D2A-9638-D7EA-EC949BDF2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1738" y="3812855"/>
            <a:ext cx="5683111" cy="2281736"/>
          </a:xfrm>
        </p:spPr>
        <p:txBody>
          <a:bodyPr/>
          <a:lstStyle/>
          <a:p>
            <a:r>
              <a:rPr lang="en-US" dirty="0"/>
              <a:t>First test case: </a:t>
            </a:r>
            <a:r>
              <a:rPr lang="en-US" baseline="30000" dirty="0"/>
              <a:t>3</a:t>
            </a:r>
            <a:r>
              <a:rPr lang="en-US" dirty="0"/>
              <a:t>He(</a:t>
            </a:r>
            <a:r>
              <a:rPr lang="en-US" dirty="0" err="1">
                <a:latin typeface="Symbol" panose="05050102010706020507" pitchFamily="18" charset="2"/>
              </a:rPr>
              <a:t>a,g</a:t>
            </a:r>
            <a:r>
              <a:rPr lang="en-US" dirty="0"/>
              <a:t>)</a:t>
            </a:r>
            <a:r>
              <a:rPr lang="en-US" baseline="30000" dirty="0"/>
              <a:t>7</a:t>
            </a:r>
            <a:r>
              <a:rPr lang="en-US" dirty="0"/>
              <a:t>Be</a:t>
            </a:r>
          </a:p>
          <a:p>
            <a:r>
              <a:rPr lang="en-US" dirty="0"/>
              <a:t>Helped us better understand</a:t>
            </a:r>
          </a:p>
          <a:p>
            <a:pPr lvl="1"/>
            <a:r>
              <a:rPr lang="en-US" dirty="0"/>
              <a:t>Background levels</a:t>
            </a:r>
          </a:p>
          <a:p>
            <a:pPr lvl="1"/>
            <a:r>
              <a:rPr lang="en-US" dirty="0"/>
              <a:t>Tension between data sets</a:t>
            </a:r>
          </a:p>
          <a:p>
            <a:pPr lvl="1"/>
            <a:r>
              <a:rPr lang="en-US" dirty="0"/>
              <a:t>Energy shifts between data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302DC-6579-927C-9C7B-F98056EB5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92" y="348617"/>
            <a:ext cx="6808499" cy="3244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E93EA-6B7B-1D3C-D75F-9FEE5C4EE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707" y="471489"/>
            <a:ext cx="4623554" cy="3080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8497E-C86D-5092-9085-73D443BF7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707" y="3689983"/>
            <a:ext cx="4267894" cy="263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3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074C-743E-EC2B-C5A4-17BA9F4D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6" y="517237"/>
            <a:ext cx="4241799" cy="1356360"/>
          </a:xfrm>
        </p:spPr>
        <p:txBody>
          <a:bodyPr/>
          <a:lstStyle/>
          <a:p>
            <a:r>
              <a:rPr lang="en-US" dirty="0"/>
              <a:t>Posterior PDFs,</a:t>
            </a:r>
            <a:br>
              <a:rPr lang="en-US" dirty="0"/>
            </a:br>
            <a:r>
              <a:rPr lang="en-US" dirty="0"/>
              <a:t>FTW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59249-463C-31F6-2798-2A254F3A2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64" y="2999509"/>
            <a:ext cx="4008581" cy="1600200"/>
          </a:xfrm>
        </p:spPr>
        <p:txBody>
          <a:bodyPr/>
          <a:lstStyle/>
          <a:p>
            <a:r>
              <a:rPr lang="en-US" dirty="0"/>
              <a:t>Easy calculation of posterior PDFs was really helpful in understanding different issues with the fit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94E90-B44F-6332-BF11-7A783533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578" y="340209"/>
            <a:ext cx="6679276" cy="617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06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864B-1C4B-6F7B-4DE7-E842233B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70" y="2272146"/>
            <a:ext cx="5141079" cy="1356360"/>
          </a:xfrm>
        </p:spPr>
        <p:txBody>
          <a:bodyPr>
            <a:normAutofit/>
          </a:bodyPr>
          <a:lstStyle/>
          <a:p>
            <a:r>
              <a:rPr lang="en-US" dirty="0"/>
              <a:t>As are correlation matrices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C2D32-C82C-1248-05A2-F15EA09B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843" y="845574"/>
            <a:ext cx="6213987" cy="52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1F47-B176-8BBB-3B0E-52F476D2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7627F-F12D-1152-C685-548490F78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554018"/>
          </a:xfrm>
        </p:spPr>
        <p:txBody>
          <a:bodyPr/>
          <a:lstStyle/>
          <a:p>
            <a:r>
              <a:rPr lang="en-US" dirty="0"/>
              <a:t>Still not a standard feature, but it was much easier to implement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C7617-4D62-2919-7060-55BFAE71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46" y="3241591"/>
            <a:ext cx="9202994" cy="283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8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1828-5D89-8739-A835-59F4FA247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351" y="92798"/>
            <a:ext cx="9875520" cy="1356360"/>
          </a:xfrm>
        </p:spPr>
        <p:txBody>
          <a:bodyPr/>
          <a:lstStyle/>
          <a:p>
            <a:r>
              <a:rPr lang="en-US" dirty="0"/>
              <a:t>Phenomenological R-matrix 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09366-C193-2F04-6B5B-2F294A24D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51" y="1094492"/>
            <a:ext cx="9872871" cy="4038600"/>
          </a:xfrm>
        </p:spPr>
        <p:txBody>
          <a:bodyPr/>
          <a:lstStyle/>
          <a:p>
            <a:r>
              <a:rPr lang="en-US" dirty="0"/>
              <a:t>Models resolved resonance cross sections</a:t>
            </a:r>
          </a:p>
          <a:p>
            <a:r>
              <a:rPr lang="en-US" dirty="0"/>
              <a:t>Used in </a:t>
            </a:r>
            <a:r>
              <a:rPr lang="en-US" dirty="0" err="1"/>
              <a:t>nuc</a:t>
            </a:r>
            <a:r>
              <a:rPr lang="en-US" dirty="0"/>
              <a:t> astro to estimate very low energy charged particle induced cross sections by extrapolating based on higher energy data and indirect data</a:t>
            </a:r>
          </a:p>
          <a:p>
            <a:r>
              <a:rPr lang="en-US" dirty="0"/>
              <a:t>Used in nuclear data evaluation historically for neutron induced cross sections, but now also some charged particle induced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3D971-19F2-461B-5B85-19C6D1C61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147" y="3220770"/>
            <a:ext cx="4103616" cy="3038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FE1280-9BF7-FEE6-81E2-98EEFDBCEA3C}"/>
              </a:ext>
            </a:extLst>
          </p:cNvPr>
          <p:cNvSpPr txBox="1"/>
          <p:nvPr/>
        </p:nvSpPr>
        <p:spPr>
          <a:xfrm>
            <a:off x="7922163" y="4740196"/>
            <a:ext cx="200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Munch </a:t>
            </a:r>
            <a:r>
              <a:rPr lang="en-US" i="1" dirty="0"/>
              <a:t>et al</a:t>
            </a:r>
            <a:r>
              <a:rPr lang="en-US" dirty="0"/>
              <a:t>. (2020)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0C0E7-6F0E-4E94-118F-2591D0E78014}"/>
              </a:ext>
            </a:extLst>
          </p:cNvPr>
          <p:cNvSpPr txBox="1"/>
          <p:nvPr/>
        </p:nvSpPr>
        <p:spPr>
          <a:xfrm>
            <a:off x="8537940" y="6187640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C.M. Energy (MeV)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4F344-1220-F6F0-AACC-040F786D3E60}"/>
              </a:ext>
            </a:extLst>
          </p:cNvPr>
          <p:cNvSpPr txBox="1"/>
          <p:nvPr/>
        </p:nvSpPr>
        <p:spPr>
          <a:xfrm rot="16200000">
            <a:off x="6418297" y="4555529"/>
            <a:ext cx="16696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S-factor (keV 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69175-C8CA-9852-9FDE-4C589FAFF76F}"/>
              </a:ext>
            </a:extLst>
          </p:cNvPr>
          <p:cNvSpPr txBox="1"/>
          <p:nvPr/>
        </p:nvSpPr>
        <p:spPr>
          <a:xfrm>
            <a:off x="8671775" y="2776612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/>
              <a:t>4</a:t>
            </a:r>
            <a:r>
              <a:rPr lang="en-US" sz="2400" dirty="0"/>
              <a:t>He(t,</a:t>
            </a:r>
            <a:r>
              <a:rPr lang="en-US" sz="2400" dirty="0">
                <a:latin typeface="Symbol" panose="05050102010706020507" pitchFamily="18" charset="2"/>
              </a:rPr>
              <a:t>g</a:t>
            </a:r>
            <a:r>
              <a:rPr lang="en-US" sz="2400" baseline="-25000" dirty="0"/>
              <a:t>0</a:t>
            </a:r>
            <a:r>
              <a:rPr lang="en-US" sz="2400" dirty="0"/>
              <a:t>)</a:t>
            </a:r>
            <a:r>
              <a:rPr lang="en-US" sz="2400" baseline="30000" dirty="0"/>
              <a:t>7</a:t>
            </a:r>
            <a:r>
              <a:rPr lang="en-US" sz="2400" dirty="0"/>
              <a:t>Li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61535C-DFA1-46F5-89E9-6A8B916AF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99" y="3113792"/>
            <a:ext cx="4845254" cy="332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2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6721-CEB0-62E6-63D8-D9F90F50E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391" y="886691"/>
            <a:ext cx="5313218" cy="1356360"/>
          </a:xfrm>
        </p:spPr>
        <p:txBody>
          <a:bodyPr/>
          <a:lstStyle/>
          <a:p>
            <a:pPr algn="ctr"/>
            <a:r>
              <a:rPr lang="en-US" dirty="0"/>
              <a:t>BRICK highlight reel</a:t>
            </a:r>
            <a:br>
              <a:rPr lang="en-US" dirty="0"/>
            </a:br>
            <a:r>
              <a:rPr lang="en-US" dirty="0"/>
              <a:t>(2022 to present)</a:t>
            </a:r>
          </a:p>
        </p:txBody>
      </p:sp>
      <p:pic>
        <p:nvPicPr>
          <p:cNvPr id="4098" name="Picture 2" descr="31,900+ Movie Camera Vector Stock Illustrations, Royalty-Free Vector  Graphics &amp; Clip Art - iStock | Video camera vector">
            <a:extLst>
              <a:ext uri="{FF2B5EF4-FFF2-40B4-BE49-F238E27FC236}">
                <a16:creationId xmlns:a16="http://schemas.microsoft.com/office/drawing/2014/main" id="{0178934D-15A5-416C-0BB2-F3FA51BE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91" y="2587625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ood Riddance (Time of Your Life) - Wikipedia">
            <a:extLst>
              <a:ext uri="{FF2B5EF4-FFF2-40B4-BE49-F238E27FC236}">
                <a16:creationId xmlns:a16="http://schemas.microsoft.com/office/drawing/2014/main" id="{F56EEB05-F481-48EB-9941-7410F6447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299" y="2559049"/>
            <a:ext cx="3914776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589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DA1C-43F7-99FC-7E89-2807D5749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25CDA-BBF0-7931-6E70-7B0E6BBA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61" y="3149600"/>
            <a:ext cx="6441598" cy="2213523"/>
          </a:xfrm>
        </p:spPr>
        <p:txBody>
          <a:bodyPr/>
          <a:lstStyle/>
          <a:p>
            <a:r>
              <a:rPr lang="en-US" dirty="0"/>
              <a:t>Immediately tried to do calculations with a lot more parameters</a:t>
            </a:r>
          </a:p>
          <a:p>
            <a:r>
              <a:rPr lang="en-US" dirty="0"/>
              <a:t>Several days on a 12 core machine</a:t>
            </a:r>
          </a:p>
          <a:p>
            <a:r>
              <a:rPr lang="en-US" dirty="0"/>
              <a:t>Just used to calculate parameter uncertainties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D85CA-92D1-FD1F-8D34-0DCE09D7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899" y="2140527"/>
            <a:ext cx="4424190" cy="4410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5ED39-CE03-64FB-3032-51C96B671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1" y="294667"/>
            <a:ext cx="6705538" cy="2854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6A8913-0A22-1D5C-41E9-E536A6278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38" y="307109"/>
            <a:ext cx="3992850" cy="2323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F659D1-54EF-C9D0-0E48-825E0F5CE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533" y="4723375"/>
            <a:ext cx="2730003" cy="18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C829F-B199-0CB1-5E89-9C46F0EF6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51" y="3654095"/>
            <a:ext cx="5800437" cy="917253"/>
          </a:xfrm>
        </p:spPr>
        <p:txBody>
          <a:bodyPr/>
          <a:lstStyle/>
          <a:p>
            <a:r>
              <a:rPr lang="en-US" dirty="0"/>
              <a:t>Used to calculate the uncertainties in R-matrix fit of the </a:t>
            </a:r>
            <a:r>
              <a:rPr lang="en-US" baseline="30000" dirty="0"/>
              <a:t>19</a:t>
            </a:r>
            <a:r>
              <a:rPr lang="en-US" dirty="0"/>
              <a:t>F(</a:t>
            </a:r>
            <a:r>
              <a:rPr lang="en-US" dirty="0" err="1"/>
              <a:t>p,</a:t>
            </a:r>
            <a:r>
              <a:rPr lang="en-US" dirty="0" err="1">
                <a:latin typeface="Symbol" panose="05050102010706020507" pitchFamily="18" charset="2"/>
              </a:rPr>
              <a:t>g</a:t>
            </a:r>
            <a:r>
              <a:rPr lang="en-US" dirty="0"/>
              <a:t>)</a:t>
            </a:r>
            <a:r>
              <a:rPr lang="en-US" baseline="30000" dirty="0"/>
              <a:t>20</a:t>
            </a:r>
            <a:r>
              <a:rPr lang="en-US" dirty="0"/>
              <a:t>Ne data from JUNA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16219-A1B3-DAD3-C847-C713AC057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280" y="1204653"/>
            <a:ext cx="5100708" cy="5314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CC332-688A-5309-4DE8-729AA7BB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2" y="1287780"/>
            <a:ext cx="6253316" cy="2290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0F605-56FF-493B-EABB-0F4824AF4942}"/>
              </a:ext>
            </a:extLst>
          </p:cNvPr>
          <p:cNvSpPr txBox="1"/>
          <p:nvPr/>
        </p:nvSpPr>
        <p:spPr>
          <a:xfrm>
            <a:off x="482600" y="579894"/>
            <a:ext cx="1664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Nature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36DA0C-A59F-2A48-4B1E-6975EECE3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719" y="4342474"/>
            <a:ext cx="3479210" cy="21767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4280A-A455-BF5C-B004-2C5769337952}"/>
              </a:ext>
            </a:extLst>
          </p:cNvPr>
          <p:cNvSpPr txBox="1"/>
          <p:nvPr/>
        </p:nvSpPr>
        <p:spPr>
          <a:xfrm>
            <a:off x="9714369" y="1786907"/>
            <a:ext cx="1955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ubiquitous corner plot</a:t>
            </a:r>
          </a:p>
        </p:txBody>
      </p:sp>
    </p:spTree>
    <p:extLst>
      <p:ext uri="{BB962C8B-B14F-4D97-AF65-F5344CB8AC3E}">
        <p14:creationId xmlns:p14="http://schemas.microsoft.com/office/powerpoint/2010/main" val="2611840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187814-394F-3666-6034-DA86D165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01" y="3849721"/>
            <a:ext cx="3822753" cy="2695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1AEE7C-851B-A9D2-008D-FD94FE6F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29" y="813125"/>
            <a:ext cx="4164498" cy="3030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0515AE-3D72-1300-C5A5-CE765AF1D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5" y="313237"/>
            <a:ext cx="9553395" cy="499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73D0F3-7B1B-40F8-6822-AD569FB2A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439" y="921331"/>
            <a:ext cx="6908684" cy="18865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0B7C0B-1B5D-20C3-8DB6-185AEC7D0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2375" y="2916061"/>
            <a:ext cx="4688950" cy="364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63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164516-A595-0BC8-1776-CF5FD5EA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01" y="2696500"/>
            <a:ext cx="5396789" cy="3841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BD1772-330D-2449-DA32-8486BF03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3470"/>
            <a:ext cx="5595329" cy="389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C0438-6B29-9D08-9252-F5F25744F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217" y="309962"/>
            <a:ext cx="8811490" cy="416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8CCAB4-36B7-517B-D042-B5EF85996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44" y="702891"/>
            <a:ext cx="10132291" cy="20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289B9-8D12-B616-8D02-7BF65435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0B35-5466-9106-EFB0-A577B2065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95C48-4B45-B708-6794-EE079AA5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6910"/>
            <a:ext cx="10506364" cy="625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51BAA-5AFA-B9C6-094A-0ABFA5B7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5" y="1013730"/>
            <a:ext cx="11203709" cy="138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E8FD8-D01E-D385-C102-01F76A08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38" y="2856386"/>
            <a:ext cx="6579095" cy="3496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BFA3A-38D9-33F2-2DAA-D5DDEC409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133" y="3008786"/>
            <a:ext cx="4775700" cy="32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7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1C61-9113-D54A-767E-608481E4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FE26-4C4B-880F-3630-B9B033CA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45" y="2993409"/>
            <a:ext cx="5856766" cy="2640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4C95D-8843-9243-3EEF-C378034D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64" y="309420"/>
            <a:ext cx="10355752" cy="472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C95F94-D402-C314-EA1B-FFF941CD2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87" y="781726"/>
            <a:ext cx="9786533" cy="1280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225F34-C1DE-A408-A2BD-5E52B7919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234640"/>
            <a:ext cx="4349563" cy="4282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2EC40A-4E8E-0045-D6EC-4995748E8B01}"/>
              </a:ext>
            </a:extLst>
          </p:cNvPr>
          <p:cNvSpPr txBox="1"/>
          <p:nvPr/>
        </p:nvSpPr>
        <p:spPr>
          <a:xfrm>
            <a:off x="3814618" y="5806309"/>
            <a:ext cx="551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Calculation of parameter correlations really helped a lot</a:t>
            </a:r>
          </a:p>
        </p:txBody>
      </p:sp>
    </p:spTree>
    <p:extLst>
      <p:ext uri="{BB962C8B-B14F-4D97-AF65-F5344CB8AC3E}">
        <p14:creationId xmlns:p14="http://schemas.microsoft.com/office/powerpoint/2010/main" val="2992344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303530-F901-9FFE-A56D-09FF4B814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36" y="280574"/>
            <a:ext cx="10598727" cy="475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EE7B7-9899-85A9-8029-A624B3031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436" y="755745"/>
            <a:ext cx="8469745" cy="1770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FAC69-B173-B4FE-FF51-3F53C7EE3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90" y="2732781"/>
            <a:ext cx="5539510" cy="3806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2BE0A-38C1-1195-18CF-CC9598D9C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913033"/>
            <a:ext cx="5426943" cy="362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5CEC0A-DCFB-CF55-7921-5E25D97FB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954" y="2944557"/>
            <a:ext cx="4705967" cy="33637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9FF59-1FC6-33D0-F3F9-AC38C14F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46" y="2476813"/>
            <a:ext cx="3105727" cy="203053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IReNA</a:t>
            </a:r>
            <a:r>
              <a:rPr lang="en-US" dirty="0"/>
              <a:t> virtual tutoring</a:t>
            </a:r>
          </a:p>
          <a:p>
            <a:r>
              <a:rPr lang="en-US" dirty="0"/>
              <a:t>Essential for understanding parameter correlation</a:t>
            </a:r>
          </a:p>
          <a:p>
            <a:r>
              <a:rPr lang="en-US" dirty="0"/>
              <a:t>Implemented energy shifts for some data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E5C31-3DC7-A557-89DE-7D50425A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73" y="284288"/>
            <a:ext cx="10464799" cy="467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2C26F-F2E2-EC8D-74C6-5879D039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197" y="752032"/>
            <a:ext cx="9390475" cy="1724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B5F8A-D108-70B4-BF97-6E29EF0C8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90" y="4381189"/>
            <a:ext cx="2399583" cy="21781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E935CA-6CBA-AE52-4ECC-DC1995E41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001" y="2636657"/>
            <a:ext cx="4019853" cy="34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23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0AD9-13D9-1C17-1D1B-921C6B47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EMCEE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2D0F0-748D-9281-EECB-9A0307786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87" y="2284845"/>
            <a:ext cx="3194858" cy="3733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turns out that BRICK can be used in a more general sense, it can “easily” be adapted to provide an interface for any python package</a:t>
            </a:r>
          </a:p>
          <a:p>
            <a:r>
              <a:rPr lang="en-US" b="1" dirty="0">
                <a:solidFill>
                  <a:srgbClr val="FF0000"/>
                </a:solidFill>
              </a:rPr>
              <a:t>Jakub Skowronski</a:t>
            </a:r>
            <a:r>
              <a:rPr lang="en-US" dirty="0"/>
              <a:t>, “super user” of BRICK has been doing a bunch of comparison calculations with other minimization routines</a:t>
            </a:r>
          </a:p>
          <a:p>
            <a:pPr lvl="1"/>
            <a:r>
              <a:rPr lang="en-US" dirty="0"/>
              <a:t>Publication in preparation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3060F-5613-A720-FB35-EA1D9FD6D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74" y="1828800"/>
            <a:ext cx="8409660" cy="47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9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60A0-F96C-E3DB-82AF-A78F9D2A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many parameter fitting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DACF9-C99C-7C2D-28AD-54EED638E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R-matrix parameterizes the cross section in terms of individual resonances</a:t>
            </a:r>
          </a:p>
          <a:p>
            <a:pPr lvl="1"/>
            <a:r>
              <a:rPr lang="en-US" dirty="0"/>
              <a:t>energies and reduced width amplitudes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EFD48-5C62-AE21-B60D-ED3B8E180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147" y="3220770"/>
            <a:ext cx="4103616" cy="3038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49D84A-2ED7-0703-CF76-8246A3B6B2C6}"/>
              </a:ext>
            </a:extLst>
          </p:cNvPr>
          <p:cNvSpPr txBox="1"/>
          <p:nvPr/>
        </p:nvSpPr>
        <p:spPr>
          <a:xfrm>
            <a:off x="7922163" y="4740196"/>
            <a:ext cx="200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Munch </a:t>
            </a:r>
            <a:r>
              <a:rPr lang="en-US" i="1" dirty="0"/>
              <a:t>et al</a:t>
            </a:r>
            <a:r>
              <a:rPr lang="en-US" dirty="0"/>
              <a:t>. (2020)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250B3-9E14-3FCC-2312-74A483BD851B}"/>
              </a:ext>
            </a:extLst>
          </p:cNvPr>
          <p:cNvSpPr txBox="1"/>
          <p:nvPr/>
        </p:nvSpPr>
        <p:spPr>
          <a:xfrm>
            <a:off x="8537940" y="6187640"/>
            <a:ext cx="19800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C.M. Energy (MeV)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BF7F2-BB01-6A7A-AB49-6A2A744DF806}"/>
              </a:ext>
            </a:extLst>
          </p:cNvPr>
          <p:cNvSpPr txBox="1"/>
          <p:nvPr/>
        </p:nvSpPr>
        <p:spPr>
          <a:xfrm rot="16200000">
            <a:off x="6418297" y="4555529"/>
            <a:ext cx="16696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S-factor (keV 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9D3077-14BF-2EE1-05AC-C8EEBC10BBEC}"/>
              </a:ext>
            </a:extLst>
          </p:cNvPr>
          <p:cNvSpPr txBox="1"/>
          <p:nvPr/>
        </p:nvSpPr>
        <p:spPr>
          <a:xfrm>
            <a:off x="8671775" y="2776612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/>
              <a:t>4</a:t>
            </a:r>
            <a:r>
              <a:rPr lang="en-US" sz="2400" dirty="0"/>
              <a:t>He(t,</a:t>
            </a:r>
            <a:r>
              <a:rPr lang="en-US" sz="2400" dirty="0">
                <a:latin typeface="Symbol" panose="05050102010706020507" pitchFamily="18" charset="2"/>
              </a:rPr>
              <a:t>g</a:t>
            </a:r>
            <a:r>
              <a:rPr lang="en-US" sz="2400" baseline="-25000" dirty="0"/>
              <a:t>0</a:t>
            </a:r>
            <a:r>
              <a:rPr lang="en-US" sz="2400" dirty="0"/>
              <a:t>)</a:t>
            </a:r>
            <a:r>
              <a:rPr lang="en-US" sz="2400" baseline="30000" dirty="0"/>
              <a:t>7</a:t>
            </a:r>
            <a:r>
              <a:rPr lang="en-US" sz="2400" dirty="0"/>
              <a:t>Li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5CC1C1-5EB6-78A5-7076-598613869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99" y="3113792"/>
            <a:ext cx="4845254" cy="3323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F54C3-F40A-7EDD-D62D-585C275DF7A5}"/>
              </a:ext>
            </a:extLst>
          </p:cNvPr>
          <p:cNvSpPr txBox="1"/>
          <p:nvPr/>
        </p:nvSpPr>
        <p:spPr>
          <a:xfrm>
            <a:off x="8326343" y="2454419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About 10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57521-5294-DBAD-D280-93F904142664}"/>
              </a:ext>
            </a:extLst>
          </p:cNvPr>
          <p:cNvSpPr txBox="1"/>
          <p:nvPr/>
        </p:nvSpPr>
        <p:spPr>
          <a:xfrm>
            <a:off x="2543046" y="2823751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100’s of parameters</a:t>
            </a:r>
          </a:p>
        </p:txBody>
      </p:sp>
    </p:spTree>
    <p:extLst>
      <p:ext uri="{BB962C8B-B14F-4D97-AF65-F5344CB8AC3E}">
        <p14:creationId xmlns:p14="http://schemas.microsoft.com/office/powerpoint/2010/main" val="1902452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F41A-2BB7-38AC-6F25-59601184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706" y="328166"/>
            <a:ext cx="9875520" cy="1356360"/>
          </a:xfrm>
        </p:spPr>
        <p:txBody>
          <a:bodyPr/>
          <a:lstStyle/>
          <a:p>
            <a:r>
              <a:rPr lang="en-US" dirty="0"/>
              <a:t>Lots of example material can be found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23309-2268-7759-4683-4252D1793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855" y="2262079"/>
            <a:ext cx="3207328" cy="3631277"/>
          </a:xfrm>
        </p:spPr>
        <p:txBody>
          <a:bodyPr/>
          <a:lstStyle/>
          <a:p>
            <a:r>
              <a:rPr lang="en-US" dirty="0" err="1"/>
              <a:t>Marialuisa</a:t>
            </a:r>
            <a:r>
              <a:rPr lang="en-US" dirty="0"/>
              <a:t> </a:t>
            </a:r>
            <a:r>
              <a:rPr lang="en-US" dirty="0" err="1"/>
              <a:t>Aliotta</a:t>
            </a:r>
            <a:r>
              <a:rPr lang="en-US" dirty="0"/>
              <a:t> and Ragan Sidhu at University of Edinburgh</a:t>
            </a:r>
          </a:p>
          <a:p>
            <a:r>
              <a:rPr lang="en-US" dirty="0"/>
              <a:t>Lots of really great material available on the website</a:t>
            </a:r>
          </a:p>
          <a:p>
            <a:r>
              <a:rPr lang="en-US" dirty="0"/>
              <a:t>https://indico.ph.ed.ac.uk/event/274/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10947-4361-F5E8-FEC9-612E6DC9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901" y="1625600"/>
            <a:ext cx="6859836" cy="49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95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F1EDD8-03DF-5A5C-C9BB-37369998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44" y="499640"/>
            <a:ext cx="11390885" cy="5938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0D39FB-CA0C-8721-4DDF-51C228CC4900}"/>
              </a:ext>
            </a:extLst>
          </p:cNvPr>
          <p:cNvSpPr txBox="1"/>
          <p:nvPr/>
        </p:nvSpPr>
        <p:spPr>
          <a:xfrm>
            <a:off x="380744" y="3610069"/>
            <a:ext cx="22701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Organizers/Lecturers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Marco </a:t>
            </a:r>
            <a:r>
              <a:rPr lang="en-US" b="1" dirty="0" err="1">
                <a:solidFill>
                  <a:schemeClr val="bg1"/>
                </a:solidFill>
              </a:rPr>
              <a:t>Pigni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Doro </a:t>
            </a:r>
            <a:r>
              <a:rPr lang="en-US" b="1" dirty="0" err="1">
                <a:solidFill>
                  <a:schemeClr val="bg1"/>
                </a:solidFill>
              </a:rPr>
              <a:t>Wiarda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Carl Brune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James deBoer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DF7C1-739C-F620-3C9B-FB7702EA662D}"/>
              </a:ext>
            </a:extLst>
          </p:cNvPr>
          <p:cNvSpPr txBox="1"/>
          <p:nvPr/>
        </p:nvSpPr>
        <p:spPr>
          <a:xfrm>
            <a:off x="9227022" y="1294645"/>
            <a:ext cx="2544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(&amp; 2027 &amp; 2029)</a:t>
            </a:r>
          </a:p>
        </p:txBody>
      </p:sp>
    </p:spTree>
    <p:extLst>
      <p:ext uri="{BB962C8B-B14F-4D97-AF65-F5344CB8AC3E}">
        <p14:creationId xmlns:p14="http://schemas.microsoft.com/office/powerpoint/2010/main" val="206759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DF9F-3BF7-E69A-B9C6-88BC29BF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83" y="74691"/>
            <a:ext cx="9875520" cy="1356360"/>
          </a:xfrm>
        </p:spPr>
        <p:txBody>
          <a:bodyPr/>
          <a:lstStyle/>
          <a:p>
            <a:r>
              <a:rPr lang="en-US" dirty="0"/>
              <a:t>The cross-section myth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1F8D7-8DC1-5830-E034-4B4E2CCAF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97" y="1362075"/>
            <a:ext cx="5138446" cy="5095875"/>
          </a:xfrm>
        </p:spPr>
        <p:txBody>
          <a:bodyPr>
            <a:normAutofit/>
          </a:bodyPr>
          <a:lstStyle/>
          <a:p>
            <a:r>
              <a:rPr lang="en-US" dirty="0"/>
              <a:t>Experimentalists like to call what we measure cross sections, but they are yields</a:t>
            </a:r>
          </a:p>
          <a:p>
            <a:pPr lvl="1"/>
            <a:r>
              <a:rPr lang="en-US" dirty="0"/>
              <a:t>That is, there is some distortion to the shape of the data that is the result of experimental resolution</a:t>
            </a:r>
          </a:p>
          <a:p>
            <a:pPr lvl="1"/>
            <a:r>
              <a:rPr lang="en-US" dirty="0"/>
              <a:t>We try to minimize it whenever possible, but it is always there at some level</a:t>
            </a:r>
          </a:p>
          <a:p>
            <a:r>
              <a:rPr lang="en-US" dirty="0"/>
              <a:t>Usually, we need to convolute our theory prediction with the experimental resolution for accurate comparison</a:t>
            </a:r>
          </a:p>
          <a:p>
            <a:pPr lvl="1"/>
            <a:r>
              <a:rPr lang="en-US" dirty="0"/>
              <a:t>We need to somehow figure out the experimental resolution function</a:t>
            </a:r>
          </a:p>
          <a:p>
            <a:pPr lvl="1"/>
            <a:r>
              <a:rPr lang="en-US" dirty="0"/>
              <a:t>It is usually </a:t>
            </a:r>
            <a:r>
              <a:rPr lang="en-US" b="1" dirty="0">
                <a:solidFill>
                  <a:srgbClr val="FF0000"/>
                </a:solidFill>
              </a:rPr>
              <a:t>very computationally costly</a:t>
            </a:r>
            <a:r>
              <a:rPr lang="en-US" dirty="0"/>
              <a:t> to perform the convolution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155F3-06BA-4512-9C38-B3065AAA6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343" y="1537633"/>
            <a:ext cx="6362163" cy="45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2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F2996-0ED6-E341-09DF-7779B8D28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CE4607-0AA7-EF95-23C0-C622BA7A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120" y="335033"/>
            <a:ext cx="8479762" cy="6187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2F265-A650-4B2E-84E0-5F737FB8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18" y="609600"/>
            <a:ext cx="3446832" cy="1356360"/>
          </a:xfrm>
        </p:spPr>
        <p:txBody>
          <a:bodyPr/>
          <a:lstStyle/>
          <a:p>
            <a:r>
              <a:rPr lang="en-US" dirty="0"/>
              <a:t>Giveaways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76FE-C896-4C6E-BFF4-648A15963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18" y="2667000"/>
            <a:ext cx="3024002" cy="1752600"/>
          </a:xfrm>
        </p:spPr>
        <p:txBody>
          <a:bodyPr/>
          <a:lstStyle/>
          <a:p>
            <a:r>
              <a:rPr lang="en-US" dirty="0"/>
              <a:t>There is often a shape difference</a:t>
            </a:r>
          </a:p>
          <a:p>
            <a:r>
              <a:rPr lang="en-US" dirty="0" err="1"/>
              <a:t>Breit</a:t>
            </a:r>
            <a:r>
              <a:rPr lang="en-US" dirty="0"/>
              <a:t>-Wigner vs Gaussian</a:t>
            </a:r>
          </a:p>
        </p:txBody>
      </p:sp>
    </p:spTree>
    <p:extLst>
      <p:ext uri="{BB962C8B-B14F-4D97-AF65-F5344CB8AC3E}">
        <p14:creationId xmlns:p14="http://schemas.microsoft.com/office/powerpoint/2010/main" val="13048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4CA95F-8A40-48A4-CF70-27B13B7E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56" y="1438838"/>
            <a:ext cx="10518888" cy="4923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C78B5-8FC9-3747-A98F-E86A3582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351" y="283675"/>
            <a:ext cx="9875520" cy="1356360"/>
          </a:xfrm>
        </p:spPr>
        <p:txBody>
          <a:bodyPr/>
          <a:lstStyle/>
          <a:p>
            <a:r>
              <a:rPr lang="en-US" dirty="0"/>
              <a:t>Energy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914A9-C578-E51D-3DB7-61C5F9B1D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6436" y="1672585"/>
            <a:ext cx="6865220" cy="3111171"/>
          </a:xfrm>
        </p:spPr>
        <p:txBody>
          <a:bodyPr/>
          <a:lstStyle/>
          <a:p>
            <a:r>
              <a:rPr lang="en-US" dirty="0"/>
              <a:t>Other data are pulling these resonances to different energies in this fit</a:t>
            </a:r>
          </a:p>
          <a:p>
            <a:r>
              <a:rPr lang="en-US" dirty="0"/>
              <a:t>Some energy calibrations are not consistent</a:t>
            </a:r>
          </a:p>
        </p:txBody>
      </p:sp>
    </p:spTree>
    <p:extLst>
      <p:ext uri="{BB962C8B-B14F-4D97-AF65-F5344CB8AC3E}">
        <p14:creationId xmlns:p14="http://schemas.microsoft.com/office/powerpoint/2010/main" val="342116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DF941-4970-B4ED-6C28-92F546BC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830" y="609600"/>
            <a:ext cx="4524469" cy="1356360"/>
          </a:xfrm>
        </p:spPr>
        <p:txBody>
          <a:bodyPr>
            <a:normAutofit fontScale="90000"/>
          </a:bodyPr>
          <a:lstStyle/>
          <a:p>
            <a:r>
              <a:rPr lang="en-US" dirty="0"/>
              <a:t>Absolute cross section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7C7C-B69E-FCE7-E48C-DA3144C5C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54" y="2630938"/>
            <a:ext cx="4334299" cy="2261103"/>
          </a:xfrm>
        </p:spPr>
        <p:txBody>
          <a:bodyPr/>
          <a:lstStyle/>
          <a:p>
            <a:r>
              <a:rPr lang="en-US" dirty="0"/>
              <a:t>Point to point uncertainties and overall systematic uncertainties must be kept separate!</a:t>
            </a:r>
          </a:p>
          <a:p>
            <a:r>
              <a:rPr lang="en-US" dirty="0"/>
              <a:t>This type of uncertainty is usually implemented in most codes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E12C9-11C8-052D-61E3-57673718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656" y="466725"/>
            <a:ext cx="6524625" cy="5781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C20C8-1B29-CBC1-03DA-0258DC43DF57}"/>
              </a:ext>
            </a:extLst>
          </p:cNvPr>
          <p:cNvSpPr txBox="1"/>
          <p:nvPr/>
        </p:nvSpPr>
        <p:spPr>
          <a:xfrm>
            <a:off x="9651375" y="1596628"/>
            <a:ext cx="200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Munch </a:t>
            </a:r>
            <a:r>
              <a:rPr lang="en-US" i="1" dirty="0"/>
              <a:t>et al</a:t>
            </a:r>
            <a:r>
              <a:rPr lang="en-US" dirty="0"/>
              <a:t>. (2020)</a:t>
            </a:r>
          </a:p>
        </p:txBody>
      </p:sp>
    </p:spTree>
    <p:extLst>
      <p:ext uri="{BB962C8B-B14F-4D97-AF65-F5344CB8AC3E}">
        <p14:creationId xmlns:p14="http://schemas.microsoft.com/office/powerpoint/2010/main" val="3148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11DD-3B6B-F4E6-7E0D-9B49677AC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34" y="256514"/>
            <a:ext cx="5610885" cy="2151707"/>
          </a:xfrm>
        </p:spPr>
        <p:txBody>
          <a:bodyPr>
            <a:normAutofit fontScale="90000"/>
          </a:bodyPr>
          <a:lstStyle/>
          <a:p>
            <a:r>
              <a:rPr lang="en-US" dirty="0"/>
              <a:t>We want to simultaneously fit many different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1D4E-0131-98AB-D7C8-CA0BBB28A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134" y="2484044"/>
            <a:ext cx="5076731" cy="3764356"/>
          </a:xfrm>
        </p:spPr>
        <p:txBody>
          <a:bodyPr/>
          <a:lstStyle/>
          <a:p>
            <a:r>
              <a:rPr lang="en-US" dirty="0"/>
              <a:t>These data sets have systematic uncertainties in both the absolute value of their cross section and their energy calibration and some experimental resolution function</a:t>
            </a:r>
          </a:p>
          <a:p>
            <a:endParaRPr lang="en-US" dirty="0"/>
          </a:p>
          <a:p>
            <a:r>
              <a:rPr lang="en-US" dirty="0"/>
              <a:t>Additional two (at least) fit parameters per data set, sometimes many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30413-7F39-31F3-9B0D-7B8FA692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69" y="256514"/>
            <a:ext cx="5319597" cy="62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3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6D0A-8691-D6E1-37CB-51BE4A87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470965" cy="1356360"/>
          </a:xfrm>
        </p:spPr>
        <p:txBody>
          <a:bodyPr/>
          <a:lstStyle/>
          <a:p>
            <a:r>
              <a:rPr lang="en-US" dirty="0"/>
              <a:t>Why Bayesian?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B41FF-C80A-0417-1021-57C99E490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49" y="2639518"/>
            <a:ext cx="6611701" cy="2834641"/>
          </a:xfrm>
        </p:spPr>
        <p:txBody>
          <a:bodyPr/>
          <a:lstStyle/>
          <a:p>
            <a:r>
              <a:rPr lang="en-US" dirty="0"/>
              <a:t>Bayesian routines provide what is often a more convenient / straightforward way to implement these experimental resolution / calibrations into a fit</a:t>
            </a:r>
          </a:p>
          <a:p>
            <a:r>
              <a:rPr lang="en-US" dirty="0"/>
              <a:t>Bayesian methods are usually equivalent to frequentist approaches, its just that it is often easier to implement the Bayesian version in practice</a:t>
            </a:r>
          </a:p>
        </p:txBody>
      </p:sp>
      <p:pic>
        <p:nvPicPr>
          <p:cNvPr id="2050" name="Picture 2" descr="r/statistics - xkcd: Frequentists vs. Bayesians ">
            <a:extLst>
              <a:ext uri="{FF2B5EF4-FFF2-40B4-BE49-F238E27FC236}">
                <a16:creationId xmlns:a16="http://schemas.microsoft.com/office/drawing/2014/main" id="{6A51AE87-900A-66F3-F4CD-2B7F8EC1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125" y="390209"/>
            <a:ext cx="3814935" cy="577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96D6D3-1BE5-53B9-474F-BA86E94486FC}"/>
              </a:ext>
            </a:extLst>
          </p:cNvPr>
          <p:cNvSpPr txBox="1"/>
          <p:nvPr/>
        </p:nvSpPr>
        <p:spPr>
          <a:xfrm>
            <a:off x="8044618" y="6248400"/>
            <a:ext cx="318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xkcd</a:t>
            </a:r>
            <a:r>
              <a:rPr lang="en-US" dirty="0"/>
              <a:t>: Frequentists vs Bayesians</a:t>
            </a:r>
          </a:p>
        </p:txBody>
      </p:sp>
    </p:spTree>
    <p:extLst>
      <p:ext uri="{BB962C8B-B14F-4D97-AF65-F5344CB8AC3E}">
        <p14:creationId xmlns:p14="http://schemas.microsoft.com/office/powerpoint/2010/main" val="267728361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254</TotalTime>
  <Words>898</Words>
  <Application>Microsoft Office PowerPoint</Application>
  <PresentationFormat>Widescreen</PresentationFormat>
  <Paragraphs>118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Black</vt:lpstr>
      <vt:lpstr>Calibri</vt:lpstr>
      <vt:lpstr>Corbel</vt:lpstr>
      <vt:lpstr>Symbol</vt:lpstr>
      <vt:lpstr>Basis</vt:lpstr>
      <vt:lpstr>Essential</vt:lpstr>
      <vt:lpstr>The Bayesian  R-matrix Inference Code Kit (BRICk)</vt:lpstr>
      <vt:lpstr>Phenomenological R-matrix fits</vt:lpstr>
      <vt:lpstr>A many parameter fitting problem</vt:lpstr>
      <vt:lpstr>The cross-section myth</vt:lpstr>
      <vt:lpstr>Giveaways</vt:lpstr>
      <vt:lpstr>Energy uncertainty</vt:lpstr>
      <vt:lpstr>Absolute cross section uncertainty</vt:lpstr>
      <vt:lpstr>We want to simultaneously fit many different data sets</vt:lpstr>
      <vt:lpstr>Why Bayesian?</vt:lpstr>
      <vt:lpstr>AZURE2 </vt:lpstr>
      <vt:lpstr>AZURE2 Modes of operation</vt:lpstr>
      <vt:lpstr>AZURE2 uncertainty analysis</vt:lpstr>
      <vt:lpstr>PowerPoint Presentation</vt:lpstr>
      <vt:lpstr>PowerPoint Presentation</vt:lpstr>
      <vt:lpstr>How can we implement these things in AZURE2?</vt:lpstr>
      <vt:lpstr>PowerPoint Presentation</vt:lpstr>
      <vt:lpstr>Posterior PDFs, FTW</vt:lpstr>
      <vt:lpstr>As are correlation matrices</vt:lpstr>
      <vt:lpstr>Energy variations</vt:lpstr>
      <vt:lpstr>BRICK highlight reel (2022 to present)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 EMCEE</vt:lpstr>
      <vt:lpstr>Lots of example material can be found at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Bayesian  R-matrix Inference Code Kit (BRICk)</dc:title>
  <dc:creator>James deBoer</dc:creator>
  <cp:lastModifiedBy>James deBoer</cp:lastModifiedBy>
  <cp:revision>85</cp:revision>
  <dcterms:created xsi:type="dcterms:W3CDTF">2024-12-02T00:20:15Z</dcterms:created>
  <dcterms:modified xsi:type="dcterms:W3CDTF">2024-12-17T04:41:59Z</dcterms:modified>
</cp:coreProperties>
</file>